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72" r:id="rId2"/>
    <p:sldId id="303" r:id="rId3"/>
    <p:sldId id="270" r:id="rId4"/>
    <p:sldId id="304" r:id="rId5"/>
    <p:sldId id="310" r:id="rId6"/>
    <p:sldId id="311" r:id="rId7"/>
    <p:sldId id="312" r:id="rId8"/>
    <p:sldId id="313" r:id="rId9"/>
    <p:sldId id="323" r:id="rId10"/>
    <p:sldId id="314" r:id="rId11"/>
    <p:sldId id="309" r:id="rId12"/>
    <p:sldId id="315" r:id="rId13"/>
    <p:sldId id="319" r:id="rId14"/>
    <p:sldId id="320" r:id="rId15"/>
    <p:sldId id="316" r:id="rId16"/>
    <p:sldId id="317" r:id="rId17"/>
    <p:sldId id="308" r:id="rId18"/>
    <p:sldId id="307" r:id="rId19"/>
    <p:sldId id="305" r:id="rId20"/>
    <p:sldId id="318" r:id="rId21"/>
    <p:sldId id="322" r:id="rId22"/>
    <p:sldId id="271" r:id="rId23"/>
    <p:sldId id="274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36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BF34F-C375-45BF-836B-726F63DA2DAB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D4295-710A-4BDC-9340-4CD4AF68F2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580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85D185-D876-4A4B-A351-E623992245C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0189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ch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tângulo 50">
            <a:extLst>
              <a:ext uri="{FF2B5EF4-FFF2-40B4-BE49-F238E27FC236}">
                <a16:creationId xmlns:a16="http://schemas.microsoft.com/office/drawing/2014/main" id="{4987528D-293D-419F-B6B1-A104443B2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>
              <a:solidFill>
                <a:schemeClr val="bg1"/>
              </a:solidFill>
            </a:endParaRPr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AA467263-FC60-4269-BE10-A00F3AE96A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>
              <a:solidFill>
                <a:schemeClr val="bg1"/>
              </a:solidFill>
            </a:endParaRPr>
          </a:p>
        </p:txBody>
      </p:sp>
      <p:sp>
        <p:nvSpPr>
          <p:cNvPr id="53" name="Triângulo Retângulo 52">
            <a:extLst>
              <a:ext uri="{FF2B5EF4-FFF2-40B4-BE49-F238E27FC236}">
                <a16:creationId xmlns:a16="http://schemas.microsoft.com/office/drawing/2014/main" id="{0A2143FD-5B7E-4844-9056-07C72D17C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54" name="Fluxograma: Documento 53">
            <a:extLst>
              <a:ext uri="{FF2B5EF4-FFF2-40B4-BE49-F238E27FC236}">
                <a16:creationId xmlns:a16="http://schemas.microsoft.com/office/drawing/2014/main" id="{FD193356-2BA7-4BBE-A881-735188BBD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455724" y="2105114"/>
            <a:ext cx="6858000" cy="2647778"/>
          </a:xfrm>
          <a:prstGeom prst="flowChartDocumen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>
              <a:solidFill>
                <a:schemeClr val="bg1"/>
              </a:solidFill>
            </a:endParaRPr>
          </a:p>
        </p:txBody>
      </p:sp>
      <p:grpSp>
        <p:nvGrpSpPr>
          <p:cNvPr id="55" name="Grupo 54">
            <a:extLst>
              <a:ext uri="{FF2B5EF4-FFF2-40B4-BE49-F238E27FC236}">
                <a16:creationId xmlns:a16="http://schemas.microsoft.com/office/drawing/2014/main" id="{BABB6A4E-AAF5-46BC-AF70-EFB826898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6" name="Conector Reto 55">
              <a:extLst>
                <a:ext uri="{FF2B5EF4-FFF2-40B4-BE49-F238E27FC236}">
                  <a16:creationId xmlns:a16="http://schemas.microsoft.com/office/drawing/2014/main" id="{5098CE0A-07AF-475D-847B-BC2C09B11257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to 56">
              <a:extLst>
                <a:ext uri="{FF2B5EF4-FFF2-40B4-BE49-F238E27FC236}">
                  <a16:creationId xmlns:a16="http://schemas.microsoft.com/office/drawing/2014/main" id="{0FAF8888-5C58-4210-9B6C-8453116F89D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to 57">
              <a:extLst>
                <a:ext uri="{FF2B5EF4-FFF2-40B4-BE49-F238E27FC236}">
                  <a16:creationId xmlns:a16="http://schemas.microsoft.com/office/drawing/2014/main" id="{E55DA967-527D-4EF5-BC5B-C9A4D0AE670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to 58">
              <a:extLst>
                <a:ext uri="{FF2B5EF4-FFF2-40B4-BE49-F238E27FC236}">
                  <a16:creationId xmlns:a16="http://schemas.microsoft.com/office/drawing/2014/main" id="{AD4B90F1-FA63-44F8-AFBD-EAA664F2668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to 59">
              <a:extLst>
                <a:ext uri="{FF2B5EF4-FFF2-40B4-BE49-F238E27FC236}">
                  <a16:creationId xmlns:a16="http://schemas.microsoft.com/office/drawing/2014/main" id="{779BC52E-5A86-4380-BDBD-4A8C8F79F3DA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to 60">
              <a:extLst>
                <a:ext uri="{FF2B5EF4-FFF2-40B4-BE49-F238E27FC236}">
                  <a16:creationId xmlns:a16="http://schemas.microsoft.com/office/drawing/2014/main" id="{7518DD47-B72F-4572-8652-594CB38C7C77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to 61">
              <a:extLst>
                <a:ext uri="{FF2B5EF4-FFF2-40B4-BE49-F238E27FC236}">
                  <a16:creationId xmlns:a16="http://schemas.microsoft.com/office/drawing/2014/main" id="{6BB75A49-D451-4D82-A22C-FF0946E6DED9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to 62">
              <a:extLst>
                <a:ext uri="{FF2B5EF4-FFF2-40B4-BE49-F238E27FC236}">
                  <a16:creationId xmlns:a16="http://schemas.microsoft.com/office/drawing/2014/main" id="{0BCB1FB9-CC9B-48F2-90C3-821F3F616C17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to 63">
              <a:extLst>
                <a:ext uri="{FF2B5EF4-FFF2-40B4-BE49-F238E27FC236}">
                  <a16:creationId xmlns:a16="http://schemas.microsoft.com/office/drawing/2014/main" id="{A6D00A7D-DC23-4315-9EC0-B669EB491DB1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to 64">
              <a:extLst>
                <a:ext uri="{FF2B5EF4-FFF2-40B4-BE49-F238E27FC236}">
                  <a16:creationId xmlns:a16="http://schemas.microsoft.com/office/drawing/2014/main" id="{3E76C2DE-1D31-4289-AE7D-6C34B9BEE7E0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to 65">
              <a:extLst>
                <a:ext uri="{FF2B5EF4-FFF2-40B4-BE49-F238E27FC236}">
                  <a16:creationId xmlns:a16="http://schemas.microsoft.com/office/drawing/2014/main" id="{B62E9492-F409-482D-B645-10FF6AC41AF9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to 66">
              <a:extLst>
                <a:ext uri="{FF2B5EF4-FFF2-40B4-BE49-F238E27FC236}">
                  <a16:creationId xmlns:a16="http://schemas.microsoft.com/office/drawing/2014/main" id="{62DC565F-0CA2-4501-8213-735FFE3DF6B3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to 67">
              <a:extLst>
                <a:ext uri="{FF2B5EF4-FFF2-40B4-BE49-F238E27FC236}">
                  <a16:creationId xmlns:a16="http://schemas.microsoft.com/office/drawing/2014/main" id="{7E5A3D38-7FDD-4709-88C6-590F3E5AEA78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to 68">
              <a:extLst>
                <a:ext uri="{FF2B5EF4-FFF2-40B4-BE49-F238E27FC236}">
                  <a16:creationId xmlns:a16="http://schemas.microsoft.com/office/drawing/2014/main" id="{3F34FB10-A2A2-42BE-89D3-59CDCDF82CEB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to 69">
              <a:extLst>
                <a:ext uri="{FF2B5EF4-FFF2-40B4-BE49-F238E27FC236}">
                  <a16:creationId xmlns:a16="http://schemas.microsoft.com/office/drawing/2014/main" id="{A0EB0B65-231B-4586-AB6F-5AB3DE9FAADA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to 70">
              <a:extLst>
                <a:ext uri="{FF2B5EF4-FFF2-40B4-BE49-F238E27FC236}">
                  <a16:creationId xmlns:a16="http://schemas.microsoft.com/office/drawing/2014/main" id="{519DB94B-4BD3-4672-BD6B-3994D5B9CE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to 71">
              <a:extLst>
                <a:ext uri="{FF2B5EF4-FFF2-40B4-BE49-F238E27FC236}">
                  <a16:creationId xmlns:a16="http://schemas.microsoft.com/office/drawing/2014/main" id="{6806E7D0-A3FD-43BC-B099-D9AD77116FD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to 72">
              <a:extLst>
                <a:ext uri="{FF2B5EF4-FFF2-40B4-BE49-F238E27FC236}">
                  <a16:creationId xmlns:a16="http://schemas.microsoft.com/office/drawing/2014/main" id="{F9D3F4C0-B895-47F1-B38A-1D86C2396A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to 73">
              <a:extLst>
                <a:ext uri="{FF2B5EF4-FFF2-40B4-BE49-F238E27FC236}">
                  <a16:creationId xmlns:a16="http://schemas.microsoft.com/office/drawing/2014/main" id="{52FA5DF4-DE8F-4EF8-BC50-0BDA1ED6BA1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to 74">
              <a:extLst>
                <a:ext uri="{FF2B5EF4-FFF2-40B4-BE49-F238E27FC236}">
                  <a16:creationId xmlns:a16="http://schemas.microsoft.com/office/drawing/2014/main" id="{741CF04F-8C94-4781-839F-DCABB2D7BC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to 75">
              <a:extLst>
                <a:ext uri="{FF2B5EF4-FFF2-40B4-BE49-F238E27FC236}">
                  <a16:creationId xmlns:a16="http://schemas.microsoft.com/office/drawing/2014/main" id="{508DF419-049D-4C31-BE0A-E5F9FADA510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to 76">
              <a:extLst>
                <a:ext uri="{FF2B5EF4-FFF2-40B4-BE49-F238E27FC236}">
                  <a16:creationId xmlns:a16="http://schemas.microsoft.com/office/drawing/2014/main" id="{9619C9CF-0817-4920-8D58-4983252BD9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Reto 77">
              <a:extLst>
                <a:ext uri="{FF2B5EF4-FFF2-40B4-BE49-F238E27FC236}">
                  <a16:creationId xmlns:a16="http://schemas.microsoft.com/office/drawing/2014/main" id="{7A5B031B-FA3D-4738-BB48-5143A29B800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Reto 78">
              <a:extLst>
                <a:ext uri="{FF2B5EF4-FFF2-40B4-BE49-F238E27FC236}">
                  <a16:creationId xmlns:a16="http://schemas.microsoft.com/office/drawing/2014/main" id="{94D8098E-5CEA-4903-A146-23D553F698E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to 79">
              <a:extLst>
                <a:ext uri="{FF2B5EF4-FFF2-40B4-BE49-F238E27FC236}">
                  <a16:creationId xmlns:a16="http://schemas.microsoft.com/office/drawing/2014/main" id="{DA900A38-58AC-40D4-896C-5B66E97123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to 80">
              <a:extLst>
                <a:ext uri="{FF2B5EF4-FFF2-40B4-BE49-F238E27FC236}">
                  <a16:creationId xmlns:a16="http://schemas.microsoft.com/office/drawing/2014/main" id="{53E623E7-180E-4DB5-91B3-48CE8414D8B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to 81">
              <a:extLst>
                <a:ext uri="{FF2B5EF4-FFF2-40B4-BE49-F238E27FC236}">
                  <a16:creationId xmlns:a16="http://schemas.microsoft.com/office/drawing/2014/main" id="{6C3F2957-4A6D-4C53-A2BC-0ED300AE530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to 82">
              <a:extLst>
                <a:ext uri="{FF2B5EF4-FFF2-40B4-BE49-F238E27FC236}">
                  <a16:creationId xmlns:a16="http://schemas.microsoft.com/office/drawing/2014/main" id="{29A34577-91E4-43A1-965D-0E340D1398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to 83">
              <a:extLst>
                <a:ext uri="{FF2B5EF4-FFF2-40B4-BE49-F238E27FC236}">
                  <a16:creationId xmlns:a16="http://schemas.microsoft.com/office/drawing/2014/main" id="{2C7E108E-58D2-4FB5-AFA0-27A86DA9630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8B22350-AB76-4020-9872-4E63DFBF96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604" y="689389"/>
            <a:ext cx="5465225" cy="2637455"/>
          </a:xfrm>
          <a:prstGeom prst="rect">
            <a:avLst/>
          </a:prstGeom>
        </p:spPr>
        <p:txBody>
          <a:bodyPr rtlCol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pt-BR" noProof="0"/>
              <a:t>Clique para adicionar um título</a:t>
            </a:r>
          </a:p>
        </p:txBody>
      </p:sp>
      <p:sp>
        <p:nvSpPr>
          <p:cNvPr id="86" name="Subtítulo 2">
            <a:extLst>
              <a:ext uri="{FF2B5EF4-FFF2-40B4-BE49-F238E27FC236}">
                <a16:creationId xmlns:a16="http://schemas.microsoft.com/office/drawing/2014/main" id="{89A872D6-4D76-4CD1-9873-C29D72DFD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142" y="3602038"/>
            <a:ext cx="5414255" cy="1560594"/>
          </a:xfrm>
          <a:prstGeom prst="rect">
            <a:avLst/>
          </a:prstGeo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2"/>
                </a:solidFill>
              </a:defRPr>
            </a:lvl1pPr>
          </a:lstStyle>
          <a:p>
            <a:pPr algn="l" rtl="0">
              <a:lnSpc>
                <a:spcPct val="110000"/>
              </a:lnSpc>
            </a:pPr>
            <a:r>
              <a:rPr lang="pt-BR" noProof="0">
                <a:solidFill>
                  <a:schemeClr val="tx2">
                    <a:alpha val="80000"/>
                  </a:schemeClr>
                </a:solidFill>
              </a:rPr>
              <a:t>Clique para editar o estilo do subtítulo Mestre</a:t>
            </a:r>
          </a:p>
        </p:txBody>
      </p:sp>
      <p:sp>
        <p:nvSpPr>
          <p:cNvPr id="91" name="Espaço Reservado para Data 3">
            <a:extLst>
              <a:ext uri="{FF2B5EF4-FFF2-40B4-BE49-F238E27FC236}">
                <a16:creationId xmlns:a16="http://schemas.microsoft.com/office/drawing/2014/main" id="{4986AE78-551F-477B-AF47-E26167A6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rtlCol="0" anchor="ctr"/>
          <a:lstStyle>
            <a:lvl1pPr>
              <a:defRPr sz="900" spc="15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02/02/20XX</a:t>
            </a:r>
          </a:p>
        </p:txBody>
      </p:sp>
      <p:sp>
        <p:nvSpPr>
          <p:cNvPr id="47" name="Espaço Reservado para Imagem 4">
            <a:extLst>
              <a:ext uri="{FF2B5EF4-FFF2-40B4-BE49-F238E27FC236}">
                <a16:creationId xmlns:a16="http://schemas.microsoft.com/office/drawing/2014/main" id="{5C9DFB21-140A-4BCA-8D67-8581312FE9D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996630" y="443884"/>
            <a:ext cx="5909831" cy="5879389"/>
          </a:xfrm>
          <a:prstGeom prst="ellipse">
            <a:avLst/>
          </a:prstGeom>
        </p:spPr>
        <p:txBody>
          <a:bodyPr rtlCol="0" anchor="ctr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adicionar foto</a:t>
            </a:r>
          </a:p>
        </p:txBody>
      </p:sp>
      <p:sp>
        <p:nvSpPr>
          <p:cNvPr id="92" name="Espaço Reservado para Rodapé 4">
            <a:extLst>
              <a:ext uri="{FF2B5EF4-FFF2-40B4-BE49-F238E27FC236}">
                <a16:creationId xmlns:a16="http://schemas.microsoft.com/office/drawing/2014/main" id="{19C3F2E1-5471-4835-8A24-5F00674FD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rtlCol="0" anchor="ctr"/>
          <a:lstStyle>
            <a:lvl1pPr algn="ctr">
              <a:defRPr sz="900" spc="15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93" name="Espaço Reservado para o Número do Slide 5">
            <a:extLst>
              <a:ext uri="{FF2B5EF4-FFF2-40B4-BE49-F238E27FC236}">
                <a16:creationId xmlns:a16="http://schemas.microsoft.com/office/drawing/2014/main" id="{24B165E2-B012-4272-BBB2-66D70B29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rtlCol="0" anchor="ctr"/>
          <a:lstStyle>
            <a:lvl1pPr algn="ctr">
              <a:defRPr sz="900" spc="150" baseline="0">
                <a:solidFill>
                  <a:schemeClr val="tx1"/>
                </a:solidFill>
              </a:defRPr>
            </a:lvl1pPr>
          </a:lstStyle>
          <a:p>
            <a:pPr rtl="0"/>
            <a:fld id="{11A71338-8BA2-4C79-A6C5-5A8E30081D0C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74370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1840" y="0"/>
            <a:ext cx="2650687" cy="11223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1840" y="0"/>
            <a:ext cx="2650687" cy="11223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1840" y="0"/>
            <a:ext cx="2650687" cy="11223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1840" y="0"/>
            <a:ext cx="2650687" cy="11223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1840" y="0"/>
            <a:ext cx="2650687" cy="11223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1840" y="0"/>
            <a:ext cx="2650687" cy="112236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4E5D8-9F81-4511-B553-F2D122EB3F83}" type="datetimeFigureOut">
              <a:rPr lang="pt-BR" smtClean="0"/>
              <a:t>18/09/2024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CE86D-7DDB-4D05-BBE4-D53C58DEC069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477924" y="88050"/>
            <a:ext cx="8399721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4º Encontro da Produção </a:t>
            </a:r>
          </a:p>
          <a:p>
            <a:pPr algn="ctr"/>
            <a:r>
              <a:rPr lang="pt-BR" sz="33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Discente do </a:t>
            </a:r>
            <a:r>
              <a:rPr lang="pt-BR" sz="32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PROFMAT</a:t>
            </a:r>
            <a:r>
              <a:rPr lang="pt-BR" sz="33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CEFET – MG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-8951" y="2188698"/>
            <a:ext cx="121933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AVALIAÇÃO: PESQUISA, ENSINO E APRENDIZAGEM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988810" y="5415915"/>
            <a:ext cx="5195570" cy="8934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Márcio Pironel</a:t>
            </a:r>
          </a:p>
          <a:p>
            <a:pPr>
              <a:lnSpc>
                <a:spcPct val="150000"/>
              </a:lnSpc>
            </a:pP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Instituto Federal de São Paulo - IFSP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7145" y="6415405"/>
            <a:ext cx="31419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 de setembro de 2024</a:t>
            </a:r>
          </a:p>
        </p:txBody>
      </p:sp>
      <p:pic>
        <p:nvPicPr>
          <p:cNvPr id="1026" name="Picture 2" descr="IFSP - Instituto Federal de Educação, Ciência e Tecnologia de São Paulo">
            <a:extLst>
              <a:ext uri="{FF2B5EF4-FFF2-40B4-BE49-F238E27FC236}">
                <a16:creationId xmlns:a16="http://schemas.microsoft.com/office/drawing/2014/main" id="{7E4AF7D4-7353-BB2F-E5CA-4AF832699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784" y="4965601"/>
            <a:ext cx="1317557" cy="132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238760" y="883900"/>
            <a:ext cx="11714480" cy="4882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747" marR="0" lvl="0" indent="-304747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Dylan Wiliam e a noção de avaliação (assessment) como elemento promotor de aprendizagem;</a:t>
            </a:r>
          </a:p>
          <a:p>
            <a:pPr marL="883845" marR="0" lvl="1" indent="-457200" algn="l" defTabSz="1218987" rtl="0" eaLnBrk="1" fontAlgn="auto" latinLnBrk="0" hangingPunct="1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Assessment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</a:t>
            </a: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Assidĕre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 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sym typeface="Wingdings" panose="05000000000000000000" pitchFamily="2" charset="2"/>
              </a:rPr>
              <a:t>Sentar-se ao lado.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04747" marR="0" lvl="0" indent="-304747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Na Língua Portuguesa temos uma palavra que tem a mesma origem etimológica:</a:t>
            </a:r>
          </a:p>
          <a:p>
            <a:pPr marL="914400" lvl="1" indent="-457200" algn="just" defTabSz="1218987">
              <a:lnSpc>
                <a:spcPct val="95000"/>
              </a:lnSpc>
              <a:spcBef>
                <a:spcPts val="1866"/>
              </a:spcBef>
              <a:buClr>
                <a:srgbClr val="51C3F9">
                  <a:lumMod val="50000"/>
                </a:srgb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Assessor: aquele que é adjunto a alguém, que exerce uma atividade ou cargo para ajuda-lo em suas funções e, eventualmente, substituí-lo nos impedimentos transitórios.</a:t>
            </a:r>
          </a:p>
          <a:p>
            <a:pPr marL="1371600" lvl="2" indent="-457200" algn="just" defTabSz="1218987">
              <a:lnSpc>
                <a:spcPct val="95000"/>
              </a:lnSpc>
              <a:spcBef>
                <a:spcPts val="1866"/>
              </a:spcBef>
              <a:buClr>
                <a:srgbClr val="51C3F9">
                  <a:lumMod val="50000"/>
                </a:srgbClr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pt-BR" sz="2000" dirty="0">
                <a:solidFill>
                  <a:schemeClr val="accent5">
                    <a:lumMod val="50000"/>
                  </a:schemeClr>
                </a:solidFill>
                <a:latin typeface="Century Gothic" panose="020B0502020202020204"/>
              </a:rPr>
              <a:t>Etimologia: lat. Assessor, </a:t>
            </a:r>
            <a:r>
              <a:rPr lang="pt-BR" sz="2000" dirty="0" err="1">
                <a:solidFill>
                  <a:schemeClr val="accent5">
                    <a:lumMod val="50000"/>
                  </a:schemeClr>
                </a:solidFill>
                <a:latin typeface="Century Gothic" panose="020B0502020202020204"/>
              </a:rPr>
              <a:t>ōris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latin typeface="Century Gothic" panose="020B0502020202020204"/>
              </a:rPr>
              <a:t> no sentido de ‘ajudante, assistente, acompanhante, participante em funções no expediente’, do v. </a:t>
            </a:r>
            <a:r>
              <a:rPr lang="pt-BR" sz="2000" dirty="0" err="1">
                <a:solidFill>
                  <a:schemeClr val="accent5">
                    <a:lumMod val="50000"/>
                  </a:schemeClr>
                </a:solidFill>
                <a:latin typeface="Century Gothic" panose="020B0502020202020204"/>
              </a:rPr>
              <a:t>assidĕre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latin typeface="Century Gothic" panose="020B0502020202020204"/>
              </a:rPr>
              <a:t> no sentido de ‘estar sentado ao pé, junto de’.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1978660" y="176014"/>
            <a:ext cx="70739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/>
              <a:t>Avaliação para a Aprendizagem</a:t>
            </a:r>
          </a:p>
        </p:txBody>
      </p:sp>
    </p:spTree>
    <p:extLst>
      <p:ext uri="{BB962C8B-B14F-4D97-AF65-F5344CB8AC3E}">
        <p14:creationId xmlns:p14="http://schemas.microsoft.com/office/powerpoint/2010/main" val="2435813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685800" y="1676400"/>
            <a:ext cx="108204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chemeClr val="accent5">
                    <a:lumMod val="50000"/>
                  </a:schemeClr>
                </a:solidFill>
              </a:rPr>
              <a:t>Wiliam (2007) sugere que o uso eficaz da avaliação para a aprendizagem consiste em cinco estratégias principais: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3200" dirty="0"/>
              <a:t>	</a:t>
            </a:r>
            <a:r>
              <a:rPr lang="pt-BR" sz="2800" dirty="0">
                <a:solidFill>
                  <a:schemeClr val="accent1">
                    <a:lumMod val="50000"/>
                  </a:schemeClr>
                </a:solidFill>
              </a:rPr>
              <a:t>Esclarecer e compartilhar intenções de aprendizagem e critérios para o sucesso;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/>
              <a:t>	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Projetar discussões, perguntas e tarefas de aprendizagem eficazes em sala de aula que elicitem evidências de aprendizagem;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/>
              <a:t>	</a:t>
            </a:r>
            <a:r>
              <a:rPr lang="pt-BR" sz="2800" dirty="0">
                <a:solidFill>
                  <a:schemeClr val="accent1">
                    <a:lumMod val="50000"/>
                  </a:schemeClr>
                </a:solidFill>
              </a:rPr>
              <a:t>Fornecer feedback que mova os alunos para a frente;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/>
              <a:t>	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Ativar os alunos como recursos instrucionais uns para os outros; e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/>
              <a:t>	</a:t>
            </a:r>
            <a:r>
              <a:rPr lang="pt-BR" sz="2800" dirty="0">
                <a:solidFill>
                  <a:schemeClr val="accent1">
                    <a:lumMod val="50000"/>
                  </a:schemeClr>
                </a:solidFill>
              </a:rPr>
              <a:t>Ativar os alunos como donos de sua própria aprendizagem.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1978660" y="551934"/>
            <a:ext cx="70739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/>
              <a:t>Avaliação para a Aprendizagem</a:t>
            </a:r>
          </a:p>
        </p:txBody>
      </p:sp>
    </p:spTree>
    <p:extLst>
      <p:ext uri="{BB962C8B-B14F-4D97-AF65-F5344CB8AC3E}">
        <p14:creationId xmlns:p14="http://schemas.microsoft.com/office/powerpoint/2010/main" val="2652290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274320" y="1046480"/>
            <a:ext cx="11714480" cy="4170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747" marR="0" lvl="0" indent="-304747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04747" marR="0" lvl="0" indent="-304747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Segundo Pironel (2002, p. 185):</a:t>
            </a:r>
          </a:p>
          <a:p>
            <a:pPr marL="731392" marR="0" lvl="1" indent="-304747" algn="l" defTabSz="1218987" rtl="0" eaLnBrk="1" fontAlgn="auto" latinLnBrk="0" hangingPunct="1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Century Gothic" pitchFamily="34" charset="0"/>
              <a:buChar char="–"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 mais eficiente instrumento de avaliação, à disposição dos professores de matemática e de outras áreas também, é a observação da participação do aluno em todas as atividades e nos momentos de conversas informais que o professor pode manter com ele.</a:t>
            </a:r>
          </a:p>
          <a:p>
            <a:pPr marL="304747" marR="0" lvl="0" indent="-304747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Observação com intervenção imediata ou com registro.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1978660" y="176014"/>
            <a:ext cx="70739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/>
              <a:t>Avaliação para a Aprendizagem</a:t>
            </a:r>
          </a:p>
        </p:txBody>
      </p:sp>
    </p:spTree>
    <p:extLst>
      <p:ext uri="{BB962C8B-B14F-4D97-AF65-F5344CB8AC3E}">
        <p14:creationId xmlns:p14="http://schemas.microsoft.com/office/powerpoint/2010/main" val="2704749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274320" y="1046480"/>
            <a:ext cx="11714480" cy="5257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747" marR="0" lvl="0" indent="-304747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 uso de observações como instrumento de avaliação formativa talvez seja a avaliação formativa mais informal numa sala de aula, mas seu uso é essencial.</a:t>
            </a:r>
          </a:p>
          <a:p>
            <a:pPr marL="304747" marR="0" lvl="0" indent="-304747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Sua importância para orientar o ensino e a aprendizagem tem sido discutida e aceita há décadas por Educadores Matemáticos do mundo todo.</a:t>
            </a:r>
          </a:p>
          <a:p>
            <a:pPr marL="304747" marR="0" lvl="0" indent="-304747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Freudenthal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(1973, p.84) observou que “sabemos que é mais informativo observar um aluno durante uma atividade matemática do que avaliar seus trabalhos escritos”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1978660" y="176014"/>
            <a:ext cx="70739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/>
              <a:t>Avaliação para a Aprendizagem</a:t>
            </a:r>
          </a:p>
        </p:txBody>
      </p:sp>
    </p:spTree>
    <p:extLst>
      <p:ext uri="{BB962C8B-B14F-4D97-AF65-F5344CB8AC3E}">
        <p14:creationId xmlns:p14="http://schemas.microsoft.com/office/powerpoint/2010/main" val="4200035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274320" y="1046480"/>
            <a:ext cx="11714480" cy="4117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747" marR="0" lvl="0" indent="-304747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Fennell</a:t>
            </a:r>
            <a:r>
              <a:rPr lang="pt-BR" sz="3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/>
              </a:rPr>
              <a:t>, </a:t>
            </a:r>
            <a:r>
              <a:rPr lang="pt-BR" sz="3200" dirty="0" err="1">
                <a:solidFill>
                  <a:schemeClr val="accent5">
                    <a:lumMod val="50000"/>
                  </a:schemeClr>
                </a:solidFill>
                <a:latin typeface="Century Gothic" panose="020B0502020202020204"/>
              </a:rPr>
              <a:t>Kobett</a:t>
            </a:r>
            <a:r>
              <a:rPr lang="pt-BR" sz="3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/>
              </a:rPr>
              <a:t> e </a:t>
            </a:r>
            <a:r>
              <a:rPr lang="pt-BR" sz="3200" dirty="0" err="1">
                <a:solidFill>
                  <a:schemeClr val="accent5">
                    <a:lumMod val="50000"/>
                  </a:schemeClr>
                </a:solidFill>
                <a:latin typeface="Century Gothic" panose="020B0502020202020204"/>
              </a:rPr>
              <a:t>Wray</a:t>
            </a:r>
            <a:r>
              <a:rPr lang="pt-BR" sz="3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/>
              </a:rPr>
              <a:t> (2015) sugerem: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04747" marR="0" lvl="0" indent="-304747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Perguntas críticas para professores enquanto planejam e ensinam incluem:</a:t>
            </a:r>
          </a:p>
          <a:p>
            <a:pPr marL="914400" lvl="1" indent="-457200" algn="just" defTabSz="1218987">
              <a:lnSpc>
                <a:spcPct val="95000"/>
              </a:lnSpc>
              <a:spcBef>
                <a:spcPts val="1866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 que você esperaria observar?</a:t>
            </a:r>
          </a:p>
          <a:p>
            <a:pPr marL="914400" lvl="1" indent="-457200" algn="just" defTabSz="1218987">
              <a:lnSpc>
                <a:spcPct val="95000"/>
              </a:lnSpc>
              <a:spcBef>
                <a:spcPts val="1866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Como você saberia "isso" se visse?</a:t>
            </a:r>
          </a:p>
          <a:p>
            <a:pPr marL="914400" lvl="1" indent="-457200" algn="just" defTabSz="1218987">
              <a:lnSpc>
                <a:spcPct val="95000"/>
              </a:lnSpc>
              <a:spcBef>
                <a:spcPts val="1866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Como você pode registrar/anotar a observação?</a:t>
            </a:r>
          </a:p>
          <a:p>
            <a:pPr marL="914400" lvl="1" indent="-457200" algn="just" defTabSz="1218987">
              <a:lnSpc>
                <a:spcPct val="95000"/>
              </a:lnSpc>
              <a:spcBef>
                <a:spcPts val="1866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Quais equívocos você pode observar?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1978660" y="176014"/>
            <a:ext cx="70739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/>
              <a:t>Avaliação para a Aprendizagem</a:t>
            </a:r>
          </a:p>
        </p:txBody>
      </p:sp>
    </p:spTree>
    <p:extLst>
      <p:ext uri="{BB962C8B-B14F-4D97-AF65-F5344CB8AC3E}">
        <p14:creationId xmlns:p14="http://schemas.microsoft.com/office/powerpoint/2010/main" val="3078157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314960" y="1330960"/>
            <a:ext cx="11714480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747" marR="0" lvl="0" indent="-304747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 Avaliação para a aprendizagem é o processo de busca e interpretação de evidências para uso, pelos estudantes e por seus professores, para decidir onde os estudantes estão em sua aprendizagem, onde eles precisam chegar e como podem melhorar.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969653" lvl="2" indent="-457200" defTabSz="1218987">
              <a:spcBef>
                <a:spcPts val="600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é uma parte de um planejamento efetivo; </a:t>
            </a:r>
          </a:p>
          <a:p>
            <a:pPr marL="969653" lvl="2" indent="-457200" defTabSz="1218987">
              <a:spcBef>
                <a:spcPts val="600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focaliza como os estudantes aprendem;</a:t>
            </a:r>
          </a:p>
          <a:p>
            <a:pPr marL="969653" lvl="2" indent="-457200" defTabSz="1218987">
              <a:spcBef>
                <a:spcPts val="600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é uma prática central na sala de aula ;</a:t>
            </a:r>
          </a:p>
          <a:p>
            <a:pPr marL="969653" lvl="2" indent="-457200" defTabSz="1218987">
              <a:spcBef>
                <a:spcPts val="600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é uma habilidade profissional chave ;</a:t>
            </a:r>
          </a:p>
          <a:p>
            <a:pPr marL="969653" lvl="2" indent="-457200" defTabSz="1218987">
              <a:spcBef>
                <a:spcPts val="600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é sensível e construtiva;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447040" y="176014"/>
            <a:ext cx="9652000" cy="1261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999" dirty="0"/>
              <a:t>Avaliação para a Aprendizagem: 10 princípios</a:t>
            </a:r>
            <a:br>
              <a:rPr lang="pt-BR" sz="3999" dirty="0"/>
            </a:br>
            <a:r>
              <a:rPr lang="pt-BR" sz="3600" dirty="0">
                <a:solidFill>
                  <a:schemeClr val="accent5">
                    <a:lumMod val="50000"/>
                  </a:schemeClr>
                </a:solidFill>
              </a:rPr>
              <a:t>Por que é importante avaliar?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307174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314960" y="1330960"/>
            <a:ext cx="11714480" cy="35030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R="0" lvl="0" algn="l" defTabSz="1218987" rtl="0" eaLnBrk="1" fontAlgn="auto" latinLnBrk="0" hangingPunct="1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51C3F9">
                  <a:lumMod val="50000"/>
                </a:srgbClr>
              </a:buClr>
              <a:buSzPct val="100000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969653" lvl="2" indent="-457200" defTabSz="1218987">
              <a:spcBef>
                <a:spcPts val="600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 startAt="6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incentiva motivações;</a:t>
            </a:r>
          </a:p>
          <a:p>
            <a:pPr marL="969653" lvl="2" indent="-457200" defTabSz="1218987">
              <a:spcBef>
                <a:spcPts val="600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 startAt="6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promove a compreensão de metas e critérios; </a:t>
            </a:r>
          </a:p>
          <a:p>
            <a:pPr marL="969653" lvl="2" indent="-457200" defTabSz="1218987">
              <a:spcBef>
                <a:spcPts val="600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 startAt="6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ajuda os estudantes a saber como melhorar;</a:t>
            </a:r>
          </a:p>
          <a:p>
            <a:pPr marL="969653" lvl="2" indent="-457200" defTabSz="1218987">
              <a:spcBef>
                <a:spcPts val="600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 startAt="6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desenvolve a capacidade para a autoavaliação; </a:t>
            </a:r>
          </a:p>
          <a:p>
            <a:pPr marL="969653" lvl="2" indent="-457200" defTabSz="1218987">
              <a:spcBef>
                <a:spcPts val="600"/>
              </a:spcBef>
              <a:buClr>
                <a:srgbClr val="51C3F9">
                  <a:lumMod val="50000"/>
                </a:srgbClr>
              </a:buClr>
              <a:buSzPct val="100000"/>
              <a:buFont typeface="+mj-lt"/>
              <a:buAutoNum type="arabicPeriod" startAt="6"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reconhece todas as realizações educacionais.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447040" y="176014"/>
            <a:ext cx="9652000" cy="1261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999" dirty="0"/>
              <a:t>Avaliação para a Aprendizagem: 10 princípios</a:t>
            </a:r>
            <a:br>
              <a:rPr lang="pt-BR" sz="3999" dirty="0"/>
            </a:br>
            <a:r>
              <a:rPr lang="pt-BR" sz="3600" dirty="0">
                <a:solidFill>
                  <a:schemeClr val="accent5">
                    <a:lumMod val="50000"/>
                  </a:schemeClr>
                </a:solidFill>
              </a:rPr>
              <a:t>Por que é importante avaliar?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75079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DD0BCE9-2D16-5BDA-1B7E-C61166FF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0" y="365126"/>
            <a:ext cx="9709468" cy="224154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 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A33B7F-7CE1-384A-C62A-3C2062836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328377" cy="823912"/>
          </a:xfrm>
        </p:spPr>
        <p:txBody>
          <a:bodyPr>
            <a:normAutofit fontScale="25000" lnSpcReduction="20000"/>
          </a:bodyPr>
          <a:lstStyle/>
          <a:p>
            <a:r>
              <a:rPr lang="pt-BR" dirty="0"/>
              <a:t> </a:t>
            </a:r>
          </a:p>
        </p:txBody>
      </p:sp>
      <p:sp>
        <p:nvSpPr>
          <p:cNvPr id="2" name="Espaço Reservado para Conteúdo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002060"/>
              </a:buClr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8BD866D-EEA7-0C5A-9195-0151C45C97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47782" y="589281"/>
            <a:ext cx="10299586" cy="788672"/>
          </a:xfrm>
        </p:spPr>
        <p:txBody>
          <a:bodyPr>
            <a:normAutofit fontScale="25000" lnSpcReduction="20000"/>
          </a:bodyPr>
          <a:lstStyle/>
          <a:p>
            <a:endParaRPr lang="pt-BR" sz="3600" dirty="0"/>
          </a:p>
          <a:p>
            <a:pPr algn="ctr"/>
            <a:endParaRPr lang="pt-BR" sz="16000" dirty="0"/>
          </a:p>
          <a:p>
            <a:pPr algn="ctr"/>
            <a:r>
              <a:rPr lang="pt-BR" sz="16000" b="0" dirty="0"/>
              <a:t>Os princípios para a matemática escolar – (</a:t>
            </a:r>
            <a:r>
              <a:rPr lang="pt-BR" sz="16000" b="0" dirty="0" err="1"/>
              <a:t>National</a:t>
            </a:r>
            <a:r>
              <a:rPr lang="pt-BR" sz="16000" b="0" dirty="0"/>
              <a:t> </a:t>
            </a:r>
            <a:r>
              <a:rPr lang="pt-BR" sz="16000" b="0" dirty="0" err="1"/>
              <a:t>Council</a:t>
            </a:r>
            <a:r>
              <a:rPr lang="pt-BR" sz="16000" b="0" dirty="0"/>
              <a:t> </a:t>
            </a:r>
            <a:r>
              <a:rPr lang="pt-BR" sz="16000" b="0" dirty="0" err="1"/>
              <a:t>of</a:t>
            </a:r>
            <a:r>
              <a:rPr lang="pt-BR" sz="16000" b="0" dirty="0"/>
              <a:t> </a:t>
            </a:r>
            <a:r>
              <a:rPr lang="pt-BR" sz="16000" b="0" dirty="0" err="1"/>
              <a:t>Teachers</a:t>
            </a:r>
            <a:r>
              <a:rPr lang="pt-BR" sz="16000" b="0" dirty="0"/>
              <a:t> </a:t>
            </a:r>
            <a:r>
              <a:rPr lang="pt-BR" sz="16000" b="0" dirty="0" err="1"/>
              <a:t>of</a:t>
            </a:r>
            <a:r>
              <a:rPr lang="pt-BR" sz="16000" b="0" dirty="0"/>
              <a:t> </a:t>
            </a:r>
            <a:r>
              <a:rPr lang="pt-BR" sz="16000" b="0" dirty="0" err="1"/>
              <a:t>Mathematics</a:t>
            </a:r>
            <a:r>
              <a:rPr lang="pt-BR" sz="16000" b="0" dirty="0"/>
              <a:t>)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D913735-4F09-E65A-A6D7-DCD099D6F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6612" y="1681164"/>
            <a:ext cx="10814918" cy="48117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Equidade;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Currículo;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Ensino;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Aprendizagem;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Avaliação;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Tecnologia.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sz="3200" dirty="0">
                <a:solidFill>
                  <a:schemeClr val="accent5">
                    <a:lumMod val="50000"/>
                  </a:schemeClr>
                </a:solidFill>
              </a:rPr>
              <a:t>Essas ideias podem ser aplicadas em quaisquer áreas do conhecimento.</a:t>
            </a:r>
          </a:p>
          <a:p>
            <a:pPr marL="0" indent="0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759191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792480" y="1767840"/>
            <a:ext cx="10820400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600" dirty="0">
                <a:solidFill>
                  <a:schemeClr val="accent5">
                    <a:lumMod val="50000"/>
                  </a:schemeClr>
                </a:solidFill>
              </a:rPr>
              <a:t>A avaliação não pode e não deveria ser um elemento estranho aos processos educacionais e, para além disso, deveríamos privilegiar as situações avaliativas que: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accent1">
                    <a:lumMod val="50000"/>
                  </a:schemeClr>
                </a:solidFill>
              </a:rPr>
              <a:t>possuam compromisso com a equidade;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estejam alinhadas ao currículo;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accent1">
                    <a:lumMod val="50000"/>
                  </a:schemeClr>
                </a:solidFill>
              </a:rPr>
              <a:t>ocorram durante o processo de ensino, facilitando e promovendo a aprendizagem dos alunos;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façam uso, sempre que possível, de tecnologia.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1978660" y="551934"/>
            <a:ext cx="61315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/>
              <a:t>Sugerindo que...</a:t>
            </a:r>
          </a:p>
        </p:txBody>
      </p:sp>
    </p:spTree>
    <p:extLst>
      <p:ext uri="{BB962C8B-B14F-4D97-AF65-F5344CB8AC3E}">
        <p14:creationId xmlns:p14="http://schemas.microsoft.com/office/powerpoint/2010/main" val="2887900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13FFB-B715-A343-F24C-00F5F5D0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99622"/>
            <a:ext cx="10515600" cy="713128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Considerações: o foco da avaliação	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173A80-81B7-5506-343B-96DD35BCD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800520"/>
            <a:ext cx="10515600" cy="4449451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O foco da avaliação deve estar centrado na aprendizagem do educando e isso está intimamente ligado ao uso que se faz dos resultados da avaliação. Quando integramos a avaliação ao processo de ensino-aprendizagem reforçamos a necessidade de transformar a avaliação num instrumento de ensino, que promova a aprendizagem durante a realização da atividade avaliativa.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424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C77202-A003-FCA2-8A90-673ED29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091297"/>
          </a:xfrm>
        </p:spPr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6C6CFE9-31B6-BB45-803A-209275AEC7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pt-BR" dirty="0">
                <a:solidFill>
                  <a:schemeClr val="accent5">
                    <a:lumMod val="50000"/>
                  </a:schemeClr>
                </a:solidFill>
              </a:rPr>
              <a:t>Eu ensinei meu cachorro a assoviar! Diz o Charlie Brown.</a:t>
            </a:r>
          </a:p>
          <a:p>
            <a:pPr marL="342900" indent="-342900">
              <a:buFontTx/>
              <a:buChar char="-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Eu não o ouço assoviar? Questiona Lucy.</a:t>
            </a:r>
          </a:p>
          <a:p>
            <a:pPr marL="342900" indent="-342900">
              <a:buFontTx/>
              <a:buChar char="-"/>
            </a:pPr>
            <a:r>
              <a:rPr lang="pt-BR" dirty="0">
                <a:solidFill>
                  <a:schemeClr val="accent5">
                    <a:lumMod val="50000"/>
                  </a:schemeClr>
                </a:solidFill>
              </a:rPr>
              <a:t>Eu disse que o ensinei. Eu não disse que ele aprendeu! </a:t>
            </a:r>
          </a:p>
        </p:txBody>
      </p:sp>
      <p:pic>
        <p:nvPicPr>
          <p:cNvPr id="4" name="Picture 2" descr="Adaptado de um desenho animado original de Peanuts">
            <a:extLst>
              <a:ext uri="{FF2B5EF4-FFF2-40B4-BE49-F238E27FC236}">
                <a16:creationId xmlns:a16="http://schemas.microsoft.com/office/drawing/2014/main" id="{8BC98E68-5006-3302-70BA-13A408393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768350"/>
            <a:ext cx="9906096" cy="290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067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13FFB-B715-A343-F24C-00F5F5D0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99622"/>
            <a:ext cx="10515600" cy="713128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Considerações: pesquisa	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173A80-81B7-5506-343B-96DD35BCD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800520"/>
            <a:ext cx="10515600" cy="4449451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O professor precisa sempre buscar descobrir quem é o aluno com quem deverá trabalhar e esse aluno está em constante transformação, de modo que esse movimento FAZER – FALAR – PENSAR – SER seja um movimento contínuo e não necessariamente linear. É importante acompanhar as mudanças e o desenvolvimento de seu aluno para orientar sua prática e o modo como pode conduzi-lo ao sucesso.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32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528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9A2BC-728B-B2DF-875A-6F9E93E10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Para encerrar, um poeminha de Ruth Rocha:</a:t>
            </a:r>
            <a:br>
              <a:rPr lang="pt-BR" dirty="0"/>
            </a:b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PESSOAS SÃO DIFERENTES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F18F80-6254-D4CA-17DF-1311D50BBD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pt-BR" b="0" i="0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São duas crianças lindas</a:t>
            </a:r>
            <a:br>
              <a:rPr lang="pt-BR" b="0" i="0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</a:br>
            <a:r>
              <a:rPr lang="pt-BR" b="0" i="0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Mas são muito diferentes!</a:t>
            </a:r>
            <a:br>
              <a:rPr lang="pt-BR" b="0" i="0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</a:br>
            <a:r>
              <a:rPr lang="pt-BR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Uma é toda desdentada,</a:t>
            </a:r>
            <a:br>
              <a:rPr lang="pt-BR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</a:br>
            <a:r>
              <a:rPr lang="pt-BR" b="0" i="0" dirty="0">
                <a:solidFill>
                  <a:schemeClr val="accent6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A outra é cheia de dentes…</a:t>
            </a:r>
          </a:p>
          <a:p>
            <a:pPr marL="0" indent="0" algn="l">
              <a:buNone/>
            </a:pPr>
            <a:endParaRPr lang="pt-BR" sz="900" b="0" i="0" dirty="0">
              <a:solidFill>
                <a:srgbClr val="111111"/>
              </a:solidFill>
              <a:effectLst/>
              <a:highlight>
                <a:srgbClr val="FFFFFF"/>
              </a:highlight>
              <a:latin typeface="Libre Baskerville" panose="020F0502020204030204" pitchFamily="2" charset="0"/>
            </a:endParaRPr>
          </a:p>
          <a:p>
            <a:pPr marL="0" indent="0" algn="l">
              <a:buNone/>
            </a:pPr>
            <a:r>
              <a:rPr lang="pt-BR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Uma anda descabelada,</a:t>
            </a:r>
            <a:br>
              <a:rPr lang="pt-BR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</a:br>
            <a:r>
              <a:rPr lang="pt-BR" b="0" i="0" dirty="0">
                <a:solidFill>
                  <a:schemeClr val="accent6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A outra é cheia de pentes!</a:t>
            </a:r>
          </a:p>
          <a:p>
            <a:pPr marL="0" indent="0" algn="l">
              <a:buNone/>
            </a:pPr>
            <a:endParaRPr lang="pt-BR" sz="900" b="0" i="0" dirty="0">
              <a:solidFill>
                <a:srgbClr val="111111"/>
              </a:solidFill>
              <a:effectLst/>
              <a:highlight>
                <a:srgbClr val="FFFFFF"/>
              </a:highlight>
              <a:latin typeface="Libre Baskerville" panose="020F0502020204030204" pitchFamily="2" charset="0"/>
            </a:endParaRPr>
          </a:p>
          <a:p>
            <a:pPr marL="0" indent="0" algn="l">
              <a:buNone/>
            </a:pPr>
            <a:r>
              <a:rPr lang="pt-BR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Uma delas usa óculos,</a:t>
            </a:r>
            <a:br>
              <a:rPr lang="pt-BR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</a:br>
            <a:r>
              <a:rPr lang="pt-BR" b="0" i="0" dirty="0">
                <a:solidFill>
                  <a:schemeClr val="accent6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E a outra só usa lentes.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C658CFB-97F4-918C-E6C6-0D68141231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pt-BR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Uma gosta de gelados,</a:t>
            </a:r>
            <a:br>
              <a:rPr lang="pt-BR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</a:br>
            <a:r>
              <a:rPr lang="pt-BR" b="0" i="0" dirty="0">
                <a:solidFill>
                  <a:schemeClr val="accent6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A outra gosta de quentes.</a:t>
            </a:r>
          </a:p>
          <a:p>
            <a:pPr marL="0" indent="0" algn="l">
              <a:buNone/>
            </a:pPr>
            <a:endParaRPr lang="pt-BR" sz="1000" b="0" i="0" dirty="0">
              <a:solidFill>
                <a:srgbClr val="111111"/>
              </a:solidFill>
              <a:effectLst/>
              <a:highlight>
                <a:srgbClr val="FFFFFF"/>
              </a:highlight>
              <a:latin typeface="Libre Baskerville" panose="020F0502020204030204" pitchFamily="2" charset="0"/>
            </a:endParaRPr>
          </a:p>
          <a:p>
            <a:pPr marL="0" indent="0" algn="l">
              <a:buNone/>
            </a:pPr>
            <a:r>
              <a:rPr lang="pt-BR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Uma tem cabelos longos,</a:t>
            </a:r>
            <a:br>
              <a:rPr lang="pt-BR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</a:br>
            <a:r>
              <a:rPr lang="pt-BR" b="0" i="0" dirty="0">
                <a:solidFill>
                  <a:schemeClr val="accent6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A outra corta eles rentes.</a:t>
            </a:r>
          </a:p>
          <a:p>
            <a:pPr marL="0" indent="0" algn="l">
              <a:buNone/>
            </a:pPr>
            <a:endParaRPr lang="pt-BR" sz="1000" b="0" i="0" dirty="0">
              <a:solidFill>
                <a:srgbClr val="111111"/>
              </a:solidFill>
              <a:effectLst/>
              <a:highlight>
                <a:srgbClr val="FFFFFF"/>
              </a:highlight>
              <a:latin typeface="Libre Baskerville" panose="020F0502020204030204" pitchFamily="2" charset="0"/>
            </a:endParaRPr>
          </a:p>
          <a:p>
            <a:pPr marL="0" indent="0" algn="l">
              <a:buNone/>
            </a:pPr>
            <a:r>
              <a:rPr lang="pt-BR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Não queira que sejam iguais,</a:t>
            </a:r>
            <a:br>
              <a:rPr lang="pt-BR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</a:br>
            <a:r>
              <a:rPr lang="pt-BR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Aliás, nem mesmo tentes!</a:t>
            </a:r>
            <a:br>
              <a:rPr lang="pt-BR" b="0" i="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</a:br>
            <a:r>
              <a:rPr lang="pt-BR" b="0" i="0" dirty="0">
                <a:solidFill>
                  <a:srgbClr val="7030A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São duas crianças lindas,</a:t>
            </a:r>
            <a:br>
              <a:rPr lang="pt-BR" b="0" i="0" dirty="0">
                <a:solidFill>
                  <a:srgbClr val="7030A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</a:br>
            <a:r>
              <a:rPr lang="pt-BR" b="0" i="0" dirty="0">
                <a:solidFill>
                  <a:srgbClr val="7030A0"/>
                </a:solidFill>
                <a:effectLst/>
                <a:highlight>
                  <a:srgbClr val="FFFFFF"/>
                </a:highlight>
                <a:latin typeface="Libre Baskerville" panose="020F0502020204030204" pitchFamily="2" charset="0"/>
              </a:rPr>
              <a:t>Mas são muito diferentes!</a:t>
            </a:r>
          </a:p>
          <a:p>
            <a:pPr marL="0" indent="0" algn="r">
              <a:buNone/>
            </a:pPr>
            <a:r>
              <a:rPr lang="pt-BR" b="1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Pristina" panose="03060402040406080204" pitchFamily="66" charset="0"/>
              </a:rPr>
              <a:t>Ruth Rocha</a:t>
            </a:r>
            <a:endParaRPr lang="pt-BR" b="0" i="0" dirty="0">
              <a:solidFill>
                <a:srgbClr val="002060"/>
              </a:solidFill>
              <a:effectLst/>
              <a:highlight>
                <a:srgbClr val="FFFFFF"/>
              </a:highlight>
              <a:latin typeface="Pristina" panose="03060402040406080204" pitchFamily="66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7924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528917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pPr marL="0" marR="0" lvl="0" indent="0" algn="l" defTabSz="1218987" rtl="0" eaLnBrk="1" fontAlgn="auto" latinLnBrk="0" hangingPunct="1">
              <a:lnSpc>
                <a:spcPct val="107000"/>
              </a:lnSpc>
              <a:spcBef>
                <a:spcPts val="1200"/>
              </a:spcBef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ARG - Assessment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Reform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Group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Assessment for Learning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10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Principles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2002. Disponível em: https://www.aaia.org.uk/blog/2010/06/16/assessment-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reform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group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/. Acesso em: 02/11/2021.</a:t>
            </a:r>
          </a:p>
          <a:p>
            <a:pPr marL="0" marR="0" lvl="0" indent="0" algn="l" defTabSz="1218987" rtl="0" eaLnBrk="1" fontAlgn="auto" latinLnBrk="0" hangingPunct="1">
              <a:lnSpc>
                <a:spcPct val="107000"/>
              </a:lnSpc>
              <a:spcBef>
                <a:spcPts val="1200"/>
              </a:spcBef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FREUDENTHAL, H.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Mathematics as an Educational Task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New York: Springer Publishing, 1973</a:t>
            </a:r>
          </a:p>
          <a:p>
            <a:pPr marL="0" marR="0" lvl="0" indent="0" algn="l" defTabSz="1218987" rtl="0" eaLnBrk="1" fontAlgn="auto" latinLnBrk="0" hangingPunct="1">
              <a:lnSpc>
                <a:spcPct val="107000"/>
              </a:lnSpc>
              <a:spcBef>
                <a:spcPts val="1200"/>
              </a:spcBef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McMillan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J.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Classroom assessment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principles and practice that enhance student learning and motivation. Hoboken: Pearson Education, 2024</a:t>
            </a:r>
          </a:p>
          <a:p>
            <a:pPr marL="0" marR="0" lvl="0" indent="0" algn="l" defTabSz="1218987" rtl="0" eaLnBrk="1" fontAlgn="auto" latinLnBrk="0" hangingPunct="1">
              <a:lnSpc>
                <a:spcPct val="107000"/>
              </a:lnSpc>
              <a:spcBef>
                <a:spcPts val="1200"/>
              </a:spcBef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National Council of Teacher of Mathematics.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Assessment Standards for School Mathematics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Reston: NCTM, 1995</a:t>
            </a:r>
          </a:p>
          <a:p>
            <a:pPr marL="0" marR="0" lvl="0" indent="0" algn="l" defTabSz="1218987" rtl="0" eaLnBrk="1" fontAlgn="auto" latinLnBrk="0" hangingPunct="1">
              <a:lnSpc>
                <a:spcPct val="107000"/>
              </a:lnSpc>
              <a:spcBef>
                <a:spcPts val="1200"/>
              </a:spcBef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National Council of Teachers of Mathematics. 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Principles and Standards for School Mathematics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Reston: NCTM, 2000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1218987" rtl="0" eaLnBrk="1" fontAlgn="auto" latinLnBrk="0" hangingPunct="1">
              <a:lnSpc>
                <a:spcPct val="107000"/>
              </a:lnSpc>
              <a:spcBef>
                <a:spcPts val="1200"/>
              </a:spcBef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NIETZSCHE, F. 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Humano, </a:t>
            </a:r>
            <a:r>
              <a:rPr lang="en-US" sz="1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demasiado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humano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Um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livro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para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Espíritos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Livres. São Paulo: Cia das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Letras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2000.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1218987" rtl="0" eaLnBrk="1" fontAlgn="auto" latinLnBrk="0" hangingPunct="1">
              <a:lnSpc>
                <a:spcPct val="107000"/>
              </a:lnSpc>
              <a:spcBef>
                <a:spcPts val="1200"/>
              </a:spcBef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PIRONEL, M. </a:t>
            </a: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avaliação integrada ao processo de ensino-aprendizagem de Matemática</a:t>
            </a:r>
            <a:r>
              <a:rPr 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Dissertação. Mestrado em Educação Matemática. Rio Claro: UNESP, 2002.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1218987" rtl="0" eaLnBrk="1" fontAlgn="auto" latinLnBrk="0" hangingPunct="1">
              <a:lnSpc>
                <a:spcPct val="107000"/>
              </a:lnSpc>
              <a:spcBef>
                <a:spcPts val="1200"/>
              </a:spcBef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PIRONEL, M.; VALLILO, S. A. M.. O papel da avaliação na Metodologia de Ensino-Aprendizagem-Avaliação de Matemática através da Resolução de Problemas. In. ONUCHIC, L. R; LEAL JR. L. C.; PIRONEL, M.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Perspectivas para Resolução de Problemas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São Paulo: Livraria da Física. 2017 p. 279-304. </a:t>
            </a:r>
          </a:p>
          <a:p>
            <a:pPr marL="0" marR="0" lvl="0" indent="0" algn="l" defTabSz="1218987" rtl="0" eaLnBrk="1" fontAlgn="auto" latinLnBrk="0" hangingPunct="1">
              <a:lnSpc>
                <a:spcPct val="107000"/>
              </a:lnSpc>
              <a:spcBef>
                <a:spcPts val="1200"/>
              </a:spcBef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PIRONEL, M.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Avaliação para a Aprendizagem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: A Metodologia de Ensino-Aprendizagem-Avaliação de Matemática através da Resolução de Problemas em Ação. Tese. Doutorado em Educação Matemática. Rio Claro: UNESP, 2019.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1218987" rtl="0" eaLnBrk="1" fontAlgn="auto" latinLnBrk="0" hangingPunct="1">
              <a:lnSpc>
                <a:spcPct val="107000"/>
              </a:lnSpc>
              <a:spcBef>
                <a:spcPts val="1200"/>
              </a:spcBef>
              <a:buClr>
                <a:srgbClr val="51C3F9">
                  <a:lumMod val="50000"/>
                </a:srgbClr>
              </a:buClr>
              <a:buSzPct val="100000"/>
              <a:buFont typeface="Arial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WILIAN, D.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Keeping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Learning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on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Track: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Classroom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Assessment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and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Regulation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of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Learning. In. LESTER JR, F. K. (Editor). </a:t>
            </a:r>
            <a:r>
              <a:rPr kumimoji="0" lang="pt-B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Second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Handbook </a:t>
            </a:r>
            <a:r>
              <a:rPr kumimoji="0" lang="pt-B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of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Research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on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Mathematics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Teaching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and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Learning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a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project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of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the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National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Council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of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Teachers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of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Mathematics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Charlotte – NC: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Information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Age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Publishing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NCTM, 2007 p. 1053-1098.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53">
            <a:extLst>
              <a:ext uri="{FF2B5EF4-FFF2-40B4-BE49-F238E27FC236}">
                <a16:creationId xmlns:a16="http://schemas.microsoft.com/office/drawing/2014/main" id="{DBE49DF2-C4C7-4EC0-BF95-00C033956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04" y="689389"/>
            <a:ext cx="5465225" cy="2637455"/>
          </a:xfrm>
        </p:spPr>
        <p:txBody>
          <a:bodyPr rtlCol="0"/>
          <a:lstStyle/>
          <a:p>
            <a:pPr rtl="0"/>
            <a:r>
              <a:rPr lang="pt-BR" dirty="0"/>
              <a:t>Obrigado!!!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9D4122A-7E05-408B-9546-A9E085CE81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560220" cy="365125"/>
          </a:xfrm>
        </p:spPr>
        <p:txBody>
          <a:bodyPr rtlCol="0"/>
          <a:lstStyle/>
          <a:p>
            <a:pPr rtl="0"/>
            <a:r>
              <a:rPr lang="pt-BR" dirty="0"/>
              <a:t>20/09/2024</a:t>
            </a:r>
          </a:p>
        </p:txBody>
      </p:sp>
      <p:pic>
        <p:nvPicPr>
          <p:cNvPr id="23" name="Espaço Reservado para Imagem 22" descr="Pessoa escrevendo em uma mesa ">
            <a:extLst>
              <a:ext uri="{FF2B5EF4-FFF2-40B4-BE49-F238E27FC236}">
                <a16:creationId xmlns:a16="http://schemas.microsoft.com/office/drawing/2014/main" id="{AFE73D3A-07DF-48F7-99A6-5D29F73D85C9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96630" y="443884"/>
            <a:ext cx="5909831" cy="5879389"/>
          </a:xfrm>
        </p:spPr>
      </p:pic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F988CDF-2A2A-4F8C-9ACC-3EDFAB456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7977" y="6319838"/>
            <a:ext cx="6239436" cy="365125"/>
          </a:xfrm>
        </p:spPr>
        <p:txBody>
          <a:bodyPr rtlCol="0"/>
          <a:lstStyle/>
          <a:p>
            <a:pPr rtl="0"/>
            <a:r>
              <a:rPr lang="pt-BR" dirty="0"/>
              <a:t>  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4844C1BF-C224-4BC2-B070-F631007A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0806" y="6324600"/>
            <a:ext cx="799078" cy="365125"/>
          </a:xfrm>
        </p:spPr>
        <p:txBody>
          <a:bodyPr rtlCol="0"/>
          <a:lstStyle/>
          <a:p>
            <a:pPr rtl="0"/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365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DD0BCE9-2D16-5BDA-1B7E-C61166FF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2914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Sobre avaliação...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A33B7F-7CE1-384A-C62A-3C2062836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328377" cy="823912"/>
          </a:xfrm>
        </p:spPr>
        <p:txBody>
          <a:bodyPr>
            <a:normAutofit fontScale="25000" lnSpcReduction="20000"/>
          </a:bodyPr>
          <a:lstStyle/>
          <a:p>
            <a:r>
              <a:rPr lang="pt-BR" dirty="0"/>
              <a:t> </a:t>
            </a:r>
          </a:p>
        </p:txBody>
      </p:sp>
      <p:sp>
        <p:nvSpPr>
          <p:cNvPr id="2" name="Espaço Reservado para Conteúdo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002060"/>
              </a:buClr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8BD866D-EEA7-0C5A-9195-0151C45C97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47782" y="1168260"/>
            <a:ext cx="10299586" cy="629141"/>
          </a:xfrm>
        </p:spPr>
        <p:txBody>
          <a:bodyPr>
            <a:normAutofit fontScale="25000" lnSpcReduction="20000"/>
          </a:bodyPr>
          <a:lstStyle/>
          <a:p>
            <a:endParaRPr lang="pt-BR" sz="3600" dirty="0"/>
          </a:p>
          <a:p>
            <a:endParaRPr lang="pt-BR" sz="3600" dirty="0"/>
          </a:p>
          <a:p>
            <a:r>
              <a:rPr lang="pt-BR" sz="16000" dirty="0">
                <a:solidFill>
                  <a:schemeClr val="accent5">
                    <a:lumMod val="75000"/>
                  </a:schemeClr>
                </a:solidFill>
              </a:rPr>
              <a:t>Para Nietzsche, toda avaliação é injusta:</a:t>
            </a:r>
          </a:p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D913735-4F09-E65A-A6D7-DCD099D6F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6612" y="1681164"/>
            <a:ext cx="10814918" cy="481171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3000" dirty="0">
                <a:solidFill>
                  <a:schemeClr val="accent1">
                    <a:lumMod val="50000"/>
                  </a:schemeClr>
                </a:solidFill>
              </a:rPr>
              <a:t>Porque o material disponível é sempre incompleto;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3000" dirty="0">
                <a:solidFill>
                  <a:schemeClr val="accent6">
                    <a:lumMod val="50000"/>
                  </a:schemeClr>
                </a:solidFill>
              </a:rPr>
              <a:t>Por causa do modo como se chega a uma soma a partir desse material;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3000" dirty="0">
                <a:solidFill>
                  <a:schemeClr val="accent4">
                    <a:lumMod val="50000"/>
                  </a:schemeClr>
                </a:solidFill>
              </a:rPr>
              <a:t>Pelo fato de que cada pedaço do material também resulta de um conhecimento inexato.</a:t>
            </a:r>
          </a:p>
          <a:p>
            <a:pPr marL="0" indent="0">
              <a:buNone/>
            </a:pPr>
            <a:r>
              <a:rPr lang="pt-BR" sz="2800" dirty="0"/>
              <a:t> Segundo ele: </a:t>
            </a:r>
            <a:r>
              <a:rPr lang="pt-BR" sz="2800" dirty="0">
                <a:solidFill>
                  <a:schemeClr val="accent5">
                    <a:lumMod val="50000"/>
                  </a:schemeClr>
                </a:solidFill>
              </a:rPr>
              <a:t>“nenhuma experiência relativa a alguém, ainda que ele esteja muito próximo de nós, pode ser completa a ponto de termos um direito lógico a uma avaliação dessa pessoa; todas as avaliações são precipitadas e têm que sê-lo. Por fim, a medida com que medimos, nosso próprio ser, não é uma grandeza imutável, temos disposições e oscilações, e no entanto teríamos de conhecer a nós mesmos como uma medida fixa, a fim de avaliar com justiça a relação de qualquer coisa conosco. A consequência disso tudo seria, talvez, que de modo algum deveríamos julgar; mas se ao menos pudéssemos viver sem avaliar, sem ter aversão e inclinação! — pois toda aversão está ligada a uma avaliação, e igualmente toda inclinação”</a:t>
            </a:r>
            <a:r>
              <a:rPr lang="pt-BR" sz="2800" dirty="0"/>
              <a:t>.</a:t>
            </a:r>
          </a:p>
          <a:p>
            <a:pPr marL="0" indent="0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13FFB-B715-A343-F24C-00F5F5D0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499622"/>
            <a:ext cx="10007600" cy="713128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A avaliação como processo de pesquisa: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173A80-81B7-5506-343B-96DD35BCD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0772" y="2677212"/>
            <a:ext cx="9536677" cy="3784547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  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sz="2000" b="1" i="1" dirty="0">
                <a:solidFill>
                  <a:schemeClr val="tx1"/>
                </a:solidFill>
              </a:rPr>
              <a:t>*Adaptado de</a:t>
            </a:r>
            <a:r>
              <a:rPr lang="pt-BR" sz="2000" b="1" i="1" dirty="0">
                <a:solidFill>
                  <a:srgbClr val="002060"/>
                </a:solidFill>
              </a:rPr>
              <a:t> </a:t>
            </a:r>
            <a:r>
              <a:rPr lang="pt-BR" sz="2000" b="1" i="1" dirty="0" err="1">
                <a:solidFill>
                  <a:srgbClr val="002060"/>
                </a:solidFill>
              </a:rPr>
              <a:t>National</a:t>
            </a:r>
            <a:r>
              <a:rPr lang="pt-BR" sz="2000" b="1" i="1" dirty="0">
                <a:solidFill>
                  <a:srgbClr val="002060"/>
                </a:solidFill>
              </a:rPr>
              <a:t> </a:t>
            </a:r>
            <a:r>
              <a:rPr lang="pt-BR" sz="2000" b="1" i="1" dirty="0" err="1">
                <a:solidFill>
                  <a:srgbClr val="002060"/>
                </a:solidFill>
              </a:rPr>
              <a:t>Council</a:t>
            </a:r>
            <a:r>
              <a:rPr lang="pt-BR" sz="2000" b="1" i="1" dirty="0">
                <a:solidFill>
                  <a:srgbClr val="002060"/>
                </a:solidFill>
              </a:rPr>
              <a:t> </a:t>
            </a:r>
            <a:r>
              <a:rPr lang="pt-BR" sz="2000" b="1" i="1" dirty="0" err="1">
                <a:solidFill>
                  <a:srgbClr val="002060"/>
                </a:solidFill>
              </a:rPr>
              <a:t>of</a:t>
            </a:r>
            <a:r>
              <a:rPr lang="pt-BR" sz="2000" b="1" i="1" dirty="0">
                <a:solidFill>
                  <a:srgbClr val="002060"/>
                </a:solidFill>
              </a:rPr>
              <a:t> </a:t>
            </a:r>
            <a:r>
              <a:rPr lang="pt-BR" sz="2000" b="1" i="1" dirty="0" err="1">
                <a:solidFill>
                  <a:srgbClr val="002060"/>
                </a:solidFill>
              </a:rPr>
              <a:t>Teacher</a:t>
            </a:r>
            <a:r>
              <a:rPr lang="pt-BR" sz="2000" b="1" i="1" dirty="0">
                <a:solidFill>
                  <a:srgbClr val="002060"/>
                </a:solidFill>
              </a:rPr>
              <a:t> </a:t>
            </a:r>
            <a:r>
              <a:rPr lang="pt-BR" sz="2000" b="1" i="1" dirty="0" err="1">
                <a:solidFill>
                  <a:srgbClr val="002060"/>
                </a:solidFill>
              </a:rPr>
              <a:t>of</a:t>
            </a:r>
            <a:r>
              <a:rPr lang="pt-BR" sz="2000" b="1" i="1" dirty="0">
                <a:solidFill>
                  <a:srgbClr val="002060"/>
                </a:solidFill>
              </a:rPr>
              <a:t> </a:t>
            </a:r>
            <a:r>
              <a:rPr lang="pt-BR" sz="2000" b="1" i="1" dirty="0" err="1">
                <a:solidFill>
                  <a:srgbClr val="002060"/>
                </a:solidFill>
              </a:rPr>
              <a:t>Mathematics</a:t>
            </a:r>
            <a:r>
              <a:rPr lang="pt-BR" sz="2000" b="1" i="1" dirty="0">
                <a:solidFill>
                  <a:srgbClr val="002060"/>
                </a:solidFill>
              </a:rPr>
              <a:t> (1995)</a:t>
            </a:r>
            <a:r>
              <a:rPr lang="pt-BR" dirty="0">
                <a:solidFill>
                  <a:schemeClr val="tx1"/>
                </a:solidFill>
              </a:rPr>
              <a:t> </a:t>
            </a:r>
            <a:br>
              <a:rPr lang="pt-BR" dirty="0"/>
            </a:br>
            <a:br>
              <a:rPr lang="pt-BR" dirty="0"/>
            </a:br>
            <a:endParaRPr lang="pt-BR" dirty="0">
              <a:solidFill>
                <a:srgbClr val="002060"/>
              </a:solidFill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1454A22D-9B43-7A10-A32E-1BC6D88C98C4}"/>
              </a:ext>
            </a:extLst>
          </p:cNvPr>
          <p:cNvGrpSpPr/>
          <p:nvPr/>
        </p:nvGrpSpPr>
        <p:grpSpPr>
          <a:xfrm>
            <a:off x="1917099" y="1212750"/>
            <a:ext cx="7286918" cy="4438280"/>
            <a:chOff x="0" y="0"/>
            <a:chExt cx="5082540" cy="2720340"/>
          </a:xfrm>
          <a:solidFill>
            <a:schemeClr val="accent1">
              <a:alpha val="10000"/>
            </a:schemeClr>
          </a:solidFill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E276E74D-BBB9-FF45-55B2-F17F043928E8}"/>
                </a:ext>
              </a:extLst>
            </p:cNvPr>
            <p:cNvSpPr/>
            <p:nvPr/>
          </p:nvSpPr>
          <p:spPr>
            <a:xfrm>
              <a:off x="0" y="0"/>
              <a:ext cx="5082540" cy="2720340"/>
            </a:xfrm>
            <a:prstGeom prst="rect">
              <a:avLst/>
            </a:prstGeom>
            <a:grpFill/>
            <a:ln w="317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 dirty="0"/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D885A12F-B626-3F02-82B6-CE2BE7CAC0C4}"/>
                </a:ext>
              </a:extLst>
            </p:cNvPr>
            <p:cNvGrpSpPr/>
            <p:nvPr/>
          </p:nvGrpSpPr>
          <p:grpSpPr>
            <a:xfrm>
              <a:off x="80010" y="64770"/>
              <a:ext cx="4940935" cy="2606040"/>
              <a:chOff x="0" y="0"/>
              <a:chExt cx="4940935" cy="2606040"/>
            </a:xfrm>
            <a:grpFill/>
          </p:grpSpPr>
          <p:grpSp>
            <p:nvGrpSpPr>
              <p:cNvPr id="7" name="Agrupar 6">
                <a:extLst>
                  <a:ext uri="{FF2B5EF4-FFF2-40B4-BE49-F238E27FC236}">
                    <a16:creationId xmlns:a16="http://schemas.microsoft.com/office/drawing/2014/main" id="{6486419D-D18F-B182-1690-E744BB2F43E8}"/>
                  </a:ext>
                </a:extLst>
              </p:cNvPr>
              <p:cNvGrpSpPr/>
              <p:nvPr/>
            </p:nvGrpSpPr>
            <p:grpSpPr>
              <a:xfrm>
                <a:off x="0" y="0"/>
                <a:ext cx="4940935" cy="2606040"/>
                <a:chOff x="0" y="0"/>
                <a:chExt cx="4940935" cy="2606040"/>
              </a:xfrm>
              <a:grpFill/>
            </p:grpSpPr>
            <p:sp>
              <p:nvSpPr>
                <p:cNvPr id="12" name="Elipse 11">
                  <a:extLst>
                    <a:ext uri="{FF2B5EF4-FFF2-40B4-BE49-F238E27FC236}">
                      <a16:creationId xmlns:a16="http://schemas.microsoft.com/office/drawing/2014/main" id="{0C6520C9-6958-BB2F-A897-7216BE6FA581}"/>
                    </a:ext>
                  </a:extLst>
                </p:cNvPr>
                <p:cNvSpPr/>
                <p:nvPr/>
              </p:nvSpPr>
              <p:spPr>
                <a:xfrm>
                  <a:off x="1638300" y="0"/>
                  <a:ext cx="1592580" cy="59436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pt-BR"/>
                </a:p>
              </p:txBody>
            </p:sp>
            <p:pic>
              <p:nvPicPr>
                <p:cNvPr id="13" name="Imagem 12">
                  <a:extLst>
                    <a:ext uri="{FF2B5EF4-FFF2-40B4-BE49-F238E27FC236}">
                      <a16:creationId xmlns:a16="http://schemas.microsoft.com/office/drawing/2014/main" id="{C16F8D5A-7E3B-7138-348B-A93D1A7B363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alphaModFix amt="2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998220"/>
                  <a:ext cx="1603375" cy="609600"/>
                </a:xfrm>
                <a:prstGeom prst="rect">
                  <a:avLst/>
                </a:prstGeom>
                <a:grpFill/>
                <a:ln w="6350">
                  <a:noFill/>
                </a:ln>
              </p:spPr>
            </p:pic>
            <p:pic>
              <p:nvPicPr>
                <p:cNvPr id="14" name="Imagem 13">
                  <a:extLst>
                    <a:ext uri="{FF2B5EF4-FFF2-40B4-BE49-F238E27FC236}">
                      <a16:creationId xmlns:a16="http://schemas.microsoft.com/office/drawing/2014/main" id="{4F94E364-CB90-A88D-CC82-D4CC95197C3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alphaModFix amt="2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30680" y="1996440"/>
                  <a:ext cx="1603375" cy="609600"/>
                </a:xfrm>
                <a:prstGeom prst="rect">
                  <a:avLst/>
                </a:prstGeom>
                <a:grpFill/>
              </p:spPr>
            </p:pic>
            <p:pic>
              <p:nvPicPr>
                <p:cNvPr id="15" name="Imagem 14">
                  <a:extLst>
                    <a:ext uri="{FF2B5EF4-FFF2-40B4-BE49-F238E27FC236}">
                      <a16:creationId xmlns:a16="http://schemas.microsoft.com/office/drawing/2014/main" id="{951EDF14-8840-C74F-679F-55F4DF58A2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alphaModFix amt="2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37560" y="982980"/>
                  <a:ext cx="1603375" cy="609600"/>
                </a:xfrm>
                <a:prstGeom prst="rect">
                  <a:avLst/>
                </a:prstGeom>
                <a:grpFill/>
              </p:spPr>
            </p:pic>
            <p:cxnSp>
              <p:nvCxnSpPr>
                <p:cNvPr id="16" name="Conector: Angulado 15">
                  <a:extLst>
                    <a:ext uri="{FF2B5EF4-FFF2-40B4-BE49-F238E27FC236}">
                      <a16:creationId xmlns:a16="http://schemas.microsoft.com/office/drawing/2014/main" id="{48CC350C-F05E-2F49-B0B7-70D2B711F6B2}"/>
                    </a:ext>
                  </a:extLst>
                </p:cNvPr>
                <p:cNvCxnSpPr/>
                <p:nvPr/>
              </p:nvCxnSpPr>
              <p:spPr>
                <a:xfrm flipH="1">
                  <a:off x="777240" y="304800"/>
                  <a:ext cx="845820" cy="678180"/>
                </a:xfrm>
                <a:prstGeom prst="bentConnector3">
                  <a:avLst>
                    <a:gd name="adj1" fmla="val 99550"/>
                  </a:avLst>
                </a:prstGeom>
                <a:grpFill/>
                <a:ln w="19050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ector: Angulado 16">
                  <a:extLst>
                    <a:ext uri="{FF2B5EF4-FFF2-40B4-BE49-F238E27FC236}">
                      <a16:creationId xmlns:a16="http://schemas.microsoft.com/office/drawing/2014/main" id="{5A0A505E-D1B6-805A-5577-940544B0BAEC}"/>
                    </a:ext>
                  </a:extLst>
                </p:cNvPr>
                <p:cNvCxnSpPr/>
                <p:nvPr/>
              </p:nvCxnSpPr>
              <p:spPr>
                <a:xfrm>
                  <a:off x="3230880" y="289560"/>
                  <a:ext cx="903605" cy="685800"/>
                </a:xfrm>
                <a:prstGeom prst="bentConnector3">
                  <a:avLst>
                    <a:gd name="adj1" fmla="val 99754"/>
                  </a:avLst>
                </a:prstGeom>
                <a:grpFill/>
                <a:ln w="19050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: Angulado 17">
                  <a:extLst>
                    <a:ext uri="{FF2B5EF4-FFF2-40B4-BE49-F238E27FC236}">
                      <a16:creationId xmlns:a16="http://schemas.microsoft.com/office/drawing/2014/main" id="{78069B4D-480C-7FC1-245E-374CE8466BB7}"/>
                    </a:ext>
                  </a:extLst>
                </p:cNvPr>
                <p:cNvCxnSpPr/>
                <p:nvPr/>
              </p:nvCxnSpPr>
              <p:spPr>
                <a:xfrm>
                  <a:off x="769620" y="1615440"/>
                  <a:ext cx="868680" cy="685800"/>
                </a:xfrm>
                <a:prstGeom prst="bentConnector3">
                  <a:avLst>
                    <a:gd name="adj1" fmla="val 0"/>
                  </a:avLst>
                </a:prstGeom>
                <a:grpFill/>
                <a:ln w="19050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Conector: Angulado 18">
                  <a:extLst>
                    <a:ext uri="{FF2B5EF4-FFF2-40B4-BE49-F238E27FC236}">
                      <a16:creationId xmlns:a16="http://schemas.microsoft.com/office/drawing/2014/main" id="{414189AE-33FD-1A76-C8AA-E7BF114CBAD1}"/>
                    </a:ext>
                  </a:extLst>
                </p:cNvPr>
                <p:cNvCxnSpPr/>
                <p:nvPr/>
              </p:nvCxnSpPr>
              <p:spPr>
                <a:xfrm flipH="1">
                  <a:off x="3230880" y="1584960"/>
                  <a:ext cx="891540" cy="716280"/>
                </a:xfrm>
                <a:prstGeom prst="bentConnector3">
                  <a:avLst>
                    <a:gd name="adj1" fmla="val -427"/>
                  </a:avLst>
                </a:prstGeom>
                <a:grpFill/>
                <a:ln w="19050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ector de Seta Reta 19">
                  <a:extLst>
                    <a:ext uri="{FF2B5EF4-FFF2-40B4-BE49-F238E27FC236}">
                      <a16:creationId xmlns:a16="http://schemas.microsoft.com/office/drawing/2014/main" id="{9FBD8F77-A0C9-CA0D-3181-BA789FFB6A09}"/>
                    </a:ext>
                  </a:extLst>
                </p:cNvPr>
                <p:cNvCxnSpPr/>
                <p:nvPr/>
              </p:nvCxnSpPr>
              <p:spPr>
                <a:xfrm>
                  <a:off x="1600200" y="1295400"/>
                  <a:ext cx="1741805" cy="7620"/>
                </a:xfrm>
                <a:prstGeom prst="straightConnector1">
                  <a:avLst/>
                </a:prstGeom>
                <a:grpFill/>
                <a:ln w="19050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ector de Seta Reta 20">
                  <a:extLst>
                    <a:ext uri="{FF2B5EF4-FFF2-40B4-BE49-F238E27FC236}">
                      <a16:creationId xmlns:a16="http://schemas.microsoft.com/office/drawing/2014/main" id="{3639CFD2-8A64-AEC9-3832-780659AC6F9C}"/>
                    </a:ext>
                  </a:extLst>
                </p:cNvPr>
                <p:cNvCxnSpPr/>
                <p:nvPr/>
              </p:nvCxnSpPr>
              <p:spPr>
                <a:xfrm flipH="1">
                  <a:off x="2423160" y="601980"/>
                  <a:ext cx="7620" cy="1394460"/>
                </a:xfrm>
                <a:prstGeom prst="straightConnector1">
                  <a:avLst/>
                </a:prstGeom>
                <a:grpFill/>
                <a:ln w="19050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Caixa de Texto 2">
                <a:extLst>
                  <a:ext uri="{FF2B5EF4-FFF2-40B4-BE49-F238E27FC236}">
                    <a16:creationId xmlns:a16="http://schemas.microsoft.com/office/drawing/2014/main" id="{A2A075A6-DEDF-5F3B-FFDB-D21627EE66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4060" y="83820"/>
                <a:ext cx="822960" cy="46482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t-BR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Planejar a Avaliação</a:t>
                </a:r>
                <a:endParaRPr lang="pt-B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aixa de Texto 2">
                <a:extLst>
                  <a:ext uri="{FF2B5EF4-FFF2-40B4-BE49-F238E27FC236}">
                    <a16:creationId xmlns:a16="http://schemas.microsoft.com/office/drawing/2014/main" id="{18DE7149-AF90-CD19-A95D-494DD8A093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3300" y="1082040"/>
                <a:ext cx="1264920" cy="41183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t-BR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Reunir Evidências</a:t>
                </a:r>
                <a:endParaRPr lang="pt-B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aixa de Texto 2">
                <a:extLst>
                  <a:ext uri="{FF2B5EF4-FFF2-40B4-BE49-F238E27FC236}">
                    <a16:creationId xmlns:a16="http://schemas.microsoft.com/office/drawing/2014/main" id="{99C05EC6-E4CB-CC14-A454-F10E58DE26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1089660"/>
                <a:ext cx="1363980" cy="41183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t-BR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Usar os Resultados</a:t>
                </a:r>
                <a:endParaRPr lang="pt-B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aixa de Texto 2">
                <a:extLst>
                  <a:ext uri="{FF2B5EF4-FFF2-40B4-BE49-F238E27FC236}">
                    <a16:creationId xmlns:a16="http://schemas.microsoft.com/office/drawing/2014/main" id="{AB5D4580-8AD2-339B-AA0C-8FB38A3D5D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240" y="2080260"/>
                <a:ext cx="1005840" cy="41183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t-BR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Interpretar as Evidências</a:t>
                </a:r>
                <a:endParaRPr lang="pt-B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6409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685800" y="1676400"/>
            <a:ext cx="108204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Objetivo geral: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Otimizar a aprendizagem do aluno (?);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Acompanhar as mudanças e o desenvolvimento de seu aluno para orientar sua prática e o modo como pode conduzi-lo ao sucesso (?);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Classificar os alunos (?);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Estimular a competição (?)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Melhorar sua própria prática docente (?)</a:t>
            </a: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1978660" y="551934"/>
            <a:ext cx="61315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/>
              <a:t>E uma pesquisa precisa de...</a:t>
            </a:r>
          </a:p>
        </p:txBody>
      </p:sp>
    </p:spTree>
    <p:extLst>
      <p:ext uri="{BB962C8B-B14F-4D97-AF65-F5344CB8AC3E}">
        <p14:creationId xmlns:p14="http://schemas.microsoft.com/office/powerpoint/2010/main" val="172177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685800" y="1676400"/>
            <a:ext cx="1082040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Objetivos específicos: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Monitorar o desempenho dos alunos (?);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Aferir a aprendizagem (?);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5">
                    <a:lumMod val="75000"/>
                  </a:schemeClr>
                </a:solidFill>
              </a:rPr>
              <a:t>Classificar os alunos (?);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Estimular a competição (?);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Testar a capacidade do aluno de repetir procedimentos realizados durante as aulas (?);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Promover a autoavaliação (?);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Desenvolver a autorregulação da aprendizagem (?).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1978660" y="551934"/>
            <a:ext cx="61315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/>
              <a:t>E precisa de...</a:t>
            </a:r>
          </a:p>
        </p:txBody>
      </p:sp>
    </p:spTree>
    <p:extLst>
      <p:ext uri="{BB962C8B-B14F-4D97-AF65-F5344CB8AC3E}">
        <p14:creationId xmlns:p14="http://schemas.microsoft.com/office/powerpoint/2010/main" val="119880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685800" y="1676400"/>
            <a:ext cx="108204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Estratégias de pesquisa: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Avaliação diagnóstica (?);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Avaliação formativa (?);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Avaliação sumativa (?).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pt-BR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5">
                    <a:lumMod val="50000"/>
                  </a:schemeClr>
                </a:solidFill>
              </a:rPr>
              <a:t>As estratégias variam de acordo com os objetivos buscados.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1978660" y="551934"/>
            <a:ext cx="61315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/>
              <a:t>E precisa de...</a:t>
            </a:r>
          </a:p>
        </p:txBody>
      </p:sp>
    </p:spTree>
    <p:extLst>
      <p:ext uri="{BB962C8B-B14F-4D97-AF65-F5344CB8AC3E}">
        <p14:creationId xmlns:p14="http://schemas.microsoft.com/office/powerpoint/2010/main" val="4157126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E09BDF-9B2C-DCDF-B838-36639ADC9320}"/>
              </a:ext>
            </a:extLst>
          </p:cNvPr>
          <p:cNvSpPr txBox="1"/>
          <p:nvPr/>
        </p:nvSpPr>
        <p:spPr>
          <a:xfrm>
            <a:off x="685800" y="1259820"/>
            <a:ext cx="10820400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Procedimentos de pesquisa: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Observação (?);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Avaliação em pares (?);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Autoavaliação (?);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3200" dirty="0" err="1">
                <a:solidFill>
                  <a:schemeClr val="accent1">
                    <a:lumMod val="75000"/>
                  </a:schemeClr>
                </a:solidFill>
              </a:rPr>
              <a:t>Coavaliação</a:t>
            </a: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 (?);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Provas tradicionais (?);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Provas (outras perspectivas) (?);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Portfólios (?);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Relatórios e ensaios (?);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Debates (?).</a:t>
            </a:r>
          </a:p>
          <a:p>
            <a:pPr lvl="1"/>
            <a:endParaRPr lang="pt-BR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1F0F64-EED7-5A57-11C9-528235DC392E}"/>
              </a:ext>
            </a:extLst>
          </p:cNvPr>
          <p:cNvSpPr txBox="1"/>
          <p:nvPr/>
        </p:nvSpPr>
        <p:spPr>
          <a:xfrm>
            <a:off x="1978660" y="551934"/>
            <a:ext cx="61315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/>
              <a:t>E precisa de...</a:t>
            </a:r>
          </a:p>
        </p:txBody>
      </p:sp>
    </p:spTree>
    <p:extLst>
      <p:ext uri="{BB962C8B-B14F-4D97-AF65-F5344CB8AC3E}">
        <p14:creationId xmlns:p14="http://schemas.microsoft.com/office/powerpoint/2010/main" val="2087284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360BCA5-033A-892D-AED0-3DFD5C9E41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026160"/>
            <a:ext cx="9952285" cy="559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3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 2013 - 2022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14391</TotalTime>
  <Words>1692</Words>
  <Application>Microsoft Office PowerPoint</Application>
  <PresentationFormat>Widescreen</PresentationFormat>
  <Paragraphs>165</Paragraphs>
  <Slides>23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3" baseType="lpstr">
      <vt:lpstr>Arial</vt:lpstr>
      <vt:lpstr>Calibri</vt:lpstr>
      <vt:lpstr>Calibri Light</vt:lpstr>
      <vt:lpstr>Century Gothic</vt:lpstr>
      <vt:lpstr>Libre Baskerville</vt:lpstr>
      <vt:lpstr>Pristina</vt:lpstr>
      <vt:lpstr>Times New Roman</vt:lpstr>
      <vt:lpstr>Verdana</vt:lpstr>
      <vt:lpstr>Wingdings</vt:lpstr>
      <vt:lpstr>Tema do Office</vt:lpstr>
      <vt:lpstr>Apresentação do PowerPoint</vt:lpstr>
      <vt:lpstr> </vt:lpstr>
      <vt:lpstr>Sobre avaliação...</vt:lpstr>
      <vt:lpstr>A avaliação como processo de pesquisa: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</vt:lpstr>
      <vt:lpstr>Apresentação do PowerPoint</vt:lpstr>
      <vt:lpstr>Considerações: o foco da avaliação </vt:lpstr>
      <vt:lpstr>Considerações: pesquisa </vt:lpstr>
      <vt:lpstr>Para encerrar, um poeminha de Ruth Rocha: PESSOAS SÃO DIFERENTES</vt:lpstr>
      <vt:lpstr>Apresentação do PowerPoint</vt:lpstr>
      <vt:lpstr>Obrigado!!!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Igor</dc:creator>
  <cp:lastModifiedBy>Revisor</cp:lastModifiedBy>
  <cp:revision>50</cp:revision>
  <dcterms:created xsi:type="dcterms:W3CDTF">2019-11-22T19:34:00Z</dcterms:created>
  <dcterms:modified xsi:type="dcterms:W3CDTF">2024-09-21T03:30:26Z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55B5A373C8E740E597D78C2F75E97BEB_13</vt:lpwstr>
  </property>
  <property fmtid="{D5CDD505-2E9C-101B-9397-08002B2CF9AE}" pid="3" name="KSOProductBuildVer">
    <vt:lpwstr>1046-12.2.0.18165</vt:lpwstr>
  </property>
</Properties>
</file>